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68" d="100"/>
          <a:sy n="68" d="100"/>
        </p:scale>
        <p:origin x="-1734" y="-4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079396-C56B-4110-8D03-16E71A4B3C5C}" type="datetimeFigureOut">
              <a:rPr lang="ru-RU"/>
              <a:pPr>
                <a:defRPr/>
              </a:pPr>
              <a:t>05.10.2016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BC59F8-899F-4BFB-9828-44FD56D5C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64E307-554F-4DC3-A18F-8C3C65CEBE8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>
            <a:grpSpLocks/>
          </p:cNvGrpSpPr>
          <p:nvPr userDrawn="1"/>
        </p:nvGrpSpPr>
        <p:grpSpPr bwMode="auto">
          <a:xfrm>
            <a:off x="-22225" y="2757488"/>
            <a:ext cx="6886575" cy="323850"/>
            <a:chOff x="2" y="4959209"/>
            <a:chExt cx="5847215" cy="374904"/>
          </a:xfrm>
        </p:grpSpPr>
        <p:sp>
          <p:nvSpPr>
            <p:cNvPr id="7" name="Rectangle 11"/>
            <p:cNvSpPr/>
            <p:nvPr userDrawn="1"/>
          </p:nvSpPr>
          <p:spPr>
            <a:xfrm>
              <a:off x="2" y="4959209"/>
              <a:ext cx="5847215" cy="374904"/>
            </a:xfrm>
            <a:prstGeom prst="rect">
              <a:avLst/>
            </a:prstGeom>
            <a:gradFill>
              <a:gsLst>
                <a:gs pos="0">
                  <a:srgbClr val="00C8E6"/>
                </a:gs>
                <a:gs pos="50000">
                  <a:srgbClr val="00B432"/>
                </a:gs>
                <a:gs pos="100000">
                  <a:srgbClr val="AAE6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365285" y="4999639"/>
              <a:ext cx="2835993" cy="319771"/>
              <a:chOff x="365285" y="4999639"/>
              <a:chExt cx="2835993" cy="319771"/>
            </a:xfrm>
          </p:grpSpPr>
          <p:sp>
            <p:nvSpPr>
              <p:cNvPr id="10" name="TextBox 8"/>
              <p:cNvSpPr txBox="1"/>
              <p:nvPr userDrawn="1"/>
            </p:nvSpPr>
            <p:spPr>
              <a:xfrm>
                <a:off x="365285" y="4999639"/>
                <a:ext cx="2835993" cy="319771"/>
              </a:xfrm>
              <a:prstGeom prst="rect">
                <a:avLst/>
              </a:prstGeom>
              <a:noFill/>
            </p:spPr>
            <p:txBody>
              <a:bodyPr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chemeClr val="bg1"/>
                    </a:solidFill>
                    <a:latin typeface="3M Circular TT Bold" pitchFamily="34" charset="0"/>
                    <a:cs typeface="3M Circular TT Bold" pitchFamily="34" charset="0"/>
                  </a:rPr>
                  <a:t>3M  Health Care Academy</a:t>
                </a:r>
              </a:p>
            </p:txBody>
          </p:sp>
          <p:sp>
            <p:nvSpPr>
              <p:cNvPr id="11" name="TextBox 9"/>
              <p:cNvSpPr txBox="1"/>
              <p:nvPr userDrawn="1"/>
            </p:nvSpPr>
            <p:spPr>
              <a:xfrm>
                <a:off x="665868" y="5051097"/>
                <a:ext cx="84918" cy="88213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00" dirty="0">
                    <a:solidFill>
                      <a:schemeClr val="bg1"/>
                    </a:solidFill>
                    <a:latin typeface="3M Circular TT Bold" pitchFamily="34" charset="0"/>
                    <a:cs typeface="3M Circular TT Bold" pitchFamily="34" charset="0"/>
                  </a:rPr>
                  <a:t>SM</a:t>
                </a:r>
              </a:p>
            </p:txBody>
          </p:sp>
        </p:grpSp>
      </p:grp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0188" y="-9525"/>
            <a:ext cx="29749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7486650"/>
            <a:ext cx="1804987" cy="1905000"/>
          </a:xfrm>
        </p:spPr>
        <p:txBody>
          <a:bodyPr>
            <a:noAutofit/>
          </a:bodyPr>
          <a:lstStyle>
            <a:lvl1pPr marL="0" indent="0" algn="just">
              <a:buNone/>
              <a:defRPr sz="1400" b="1">
                <a:solidFill>
                  <a:srgbClr val="0070C0"/>
                </a:solidFill>
              </a:defRPr>
            </a:lvl1pPr>
            <a:lvl2pPr algn="just">
              <a:defRPr sz="1000"/>
            </a:lvl2pPr>
            <a:lvl3pPr algn="just">
              <a:defRPr sz="1000"/>
            </a:lvl3pPr>
            <a:lvl4pPr algn="just">
              <a:defRPr sz="1000"/>
            </a:lvl4pPr>
            <a:lvl5pPr algn="just">
              <a:buNone/>
              <a:defRPr sz="1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4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5019675"/>
            <a:ext cx="4024314" cy="4381500"/>
          </a:xfrm>
        </p:spPr>
        <p:txBody>
          <a:bodyPr/>
          <a:lstStyle>
            <a:lvl1pPr marL="0" indent="0" algn="just">
              <a:buNone/>
              <a:defRPr sz="1400" b="1"/>
            </a:lvl1pPr>
            <a:lvl2pPr algn="just">
              <a:defRPr sz="1200"/>
            </a:lvl2pPr>
            <a:lvl3pPr marL="857250" indent="-171450" algn="just">
              <a:buFont typeface="Wingdings" panose="05000000000000000000" pitchFamily="2" charset="2"/>
              <a:buChar char="ü"/>
              <a:defRPr sz="1200"/>
            </a:lvl3pPr>
            <a:lvl4pPr algn="just">
              <a:defRPr sz="1200"/>
            </a:lvl4pPr>
            <a:lvl5pPr algn="just"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1487" y="3438525"/>
            <a:ext cx="5915025" cy="1390650"/>
          </a:xfrm>
        </p:spPr>
        <p:txBody>
          <a:bodyPr/>
          <a:lstStyle>
            <a:lvl1pPr marL="0" indent="0" algn="ctr">
              <a:buFontTx/>
              <a:buNone/>
              <a:defRPr sz="1400" b="1"/>
            </a:lvl1pPr>
            <a:lvl2pPr marL="342900" indent="0" algn="ctr">
              <a:buFontTx/>
              <a:buNone/>
              <a:defRPr sz="1400" b="1"/>
            </a:lvl2pPr>
            <a:lvl3pPr marL="685800" indent="0" algn="ctr">
              <a:buFontTx/>
              <a:buNone/>
              <a:defRPr sz="1400" b="1"/>
            </a:lvl3pPr>
            <a:lvl4pPr marL="1028700" indent="0" algn="ctr">
              <a:buFontTx/>
              <a:buNone/>
              <a:defRPr sz="1400" b="1"/>
            </a:lvl4pPr>
            <a:lvl5pPr marL="1371600" indent="0" algn="ctr">
              <a:buFontTx/>
              <a:buNone/>
              <a:defRPr sz="14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1"/>
          </p:nvPr>
        </p:nvSpPr>
        <p:spPr>
          <a:xfrm>
            <a:off x="471487" y="5029201"/>
            <a:ext cx="1804987" cy="2162174"/>
          </a:xfrm>
        </p:spPr>
        <p:txBody>
          <a:bodyPr>
            <a:noAutofit/>
          </a:bodyPr>
          <a:lstStyle>
            <a:lvl1pPr marL="0" indent="0" algn="just">
              <a:buNone/>
              <a:defRPr lang="ru-RU" sz="1400" b="1" kern="1200" dirty="0" smtClean="0">
                <a:solidFill>
                  <a:schemeClr val="tx1"/>
                </a:solidFill>
                <a:latin typeface="HelveticaNeueCyr" panose="02000503040000020004" pitchFamily="2" charset="-52"/>
                <a:ea typeface="+mn-ea"/>
                <a:cs typeface="+mn-cs"/>
              </a:defRPr>
            </a:lvl1pPr>
            <a:lvl2pPr algn="just">
              <a:defRPr sz="1000"/>
            </a:lvl2pPr>
            <a:lvl3pPr algn="just">
              <a:defRPr sz="1000"/>
            </a:lvl3pPr>
            <a:lvl4pPr algn="just">
              <a:defRPr sz="1000"/>
            </a:lvl4pPr>
            <a:lvl5pPr algn="just">
              <a:buNone/>
              <a:defRPr lang="en-US" sz="1400" b="1" kern="1200" dirty="0">
                <a:solidFill>
                  <a:schemeClr val="tx1"/>
                </a:solidFill>
                <a:latin typeface="HelveticaNeueCyr" panose="02000503040000020004" pitchFamily="2" charset="-52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4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 userDrawn="1"/>
        </p:nvSpPr>
        <p:spPr>
          <a:xfrm>
            <a:off x="-9525" y="1588"/>
            <a:ext cx="6867525" cy="446087"/>
          </a:xfrm>
          <a:prstGeom prst="rect">
            <a:avLst/>
          </a:prstGeom>
          <a:gradFill>
            <a:gsLst>
              <a:gs pos="0">
                <a:srgbClr val="00C8E6"/>
              </a:gs>
              <a:gs pos="50000">
                <a:srgbClr val="00B432"/>
              </a:gs>
              <a:gs pos="100000">
                <a:srgbClr val="AAE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647700"/>
            <a:ext cx="5891214" cy="7077074"/>
          </a:xfrm>
        </p:spPr>
        <p:txBody>
          <a:bodyPr/>
          <a:lstStyle>
            <a:lvl1pPr marL="361950" indent="-361950" algn="just">
              <a:buNone/>
              <a:defRPr sz="1400" b="1">
                <a:solidFill>
                  <a:schemeClr val="tx1"/>
                </a:solidFill>
              </a:defRPr>
            </a:lvl1pPr>
            <a:lvl2pPr algn="just">
              <a:defRPr sz="1200"/>
            </a:lvl2pPr>
            <a:lvl3pPr marL="857250" indent="-171450" algn="just">
              <a:buFont typeface="Wingdings" panose="05000000000000000000" pitchFamily="2" charset="2"/>
              <a:buChar char="ü"/>
              <a:defRPr sz="1200"/>
            </a:lvl3pPr>
            <a:lvl4pPr algn="just">
              <a:defRPr sz="1200"/>
            </a:lvl4pPr>
            <a:lvl5pPr algn="just"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1"/>
          </p:nvPr>
        </p:nvSpPr>
        <p:spPr>
          <a:xfrm>
            <a:off x="490537" y="7800975"/>
            <a:ext cx="5915025" cy="1581150"/>
          </a:xfrm>
        </p:spPr>
        <p:txBody>
          <a:bodyPr/>
          <a:lstStyle>
            <a:lvl1pPr marL="0" indent="0" algn="l">
              <a:buFontTx/>
              <a:buNone/>
              <a:defRPr sz="1200" b="1"/>
            </a:lvl1pPr>
            <a:lvl2pPr marL="342900" indent="0" algn="l">
              <a:buFontTx/>
              <a:buNone/>
              <a:defRPr sz="1200" b="0"/>
            </a:lvl2pPr>
            <a:lvl3pPr marL="685800" indent="0" algn="l">
              <a:buFontTx/>
              <a:buNone/>
              <a:defRPr sz="1200" b="0"/>
            </a:lvl3pPr>
            <a:lvl4pPr marL="1028700" indent="0" algn="l">
              <a:buFontTx/>
              <a:buNone/>
              <a:defRPr sz="1200" b="0"/>
            </a:lvl4pPr>
            <a:lvl5pPr marL="1371600" indent="0" algn="l">
              <a:buFontTx/>
              <a:buNone/>
              <a:defRPr sz="12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>
          <a:xfrm>
            <a:off x="-9525" y="1588"/>
            <a:ext cx="6867525" cy="446087"/>
          </a:xfrm>
          <a:prstGeom prst="rect">
            <a:avLst/>
          </a:prstGeom>
          <a:gradFill>
            <a:gsLst>
              <a:gs pos="0">
                <a:srgbClr val="00C8E6"/>
              </a:gs>
              <a:gs pos="50000">
                <a:srgbClr val="00B432"/>
              </a:gs>
              <a:gs pos="100000">
                <a:srgbClr val="AAE6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647700"/>
            <a:ext cx="5891214" cy="8753475"/>
          </a:xfrm>
        </p:spPr>
        <p:txBody>
          <a:bodyPr/>
          <a:lstStyle>
            <a:lvl1pPr marL="361950" indent="-361950" algn="just">
              <a:buNone/>
              <a:defRPr sz="1400" b="1">
                <a:solidFill>
                  <a:schemeClr val="tx1"/>
                </a:solidFill>
              </a:defRPr>
            </a:lvl1pPr>
            <a:lvl2pPr algn="just">
              <a:defRPr sz="1200"/>
            </a:lvl2pPr>
            <a:lvl3pPr marL="857250" indent="-171450" algn="just">
              <a:buFont typeface="Wingdings" panose="05000000000000000000" pitchFamily="2" charset="2"/>
              <a:buChar char="ü"/>
              <a:defRPr sz="1200"/>
            </a:lvl3pPr>
            <a:lvl4pPr algn="just">
              <a:defRPr sz="1200"/>
            </a:lvl4pPr>
            <a:lvl5pPr algn="just"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276225"/>
            <a:ext cx="59150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184400"/>
            <a:ext cx="5915025" cy="722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HelveticaNeueCyr" panose="02000503040000020004" pitchFamily="2" charset="-52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NeueCyr" panose="02000503040000020004" pitchFamily="2" charset="-52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HelveticaNeueCyr" panose="02000503040000020004" pitchFamily="2" charset="-52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HelveticaNeueCyr" panose="02000503040000020004" pitchFamily="2" charset="-52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HelveticaNeueCyr" panose="02000503040000020004" pitchFamily="2" charset="-52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Содержимое 10"/>
          <p:cNvSpPr>
            <a:spLocks noGrp="1"/>
          </p:cNvSpPr>
          <p:nvPr>
            <p:ph sz="half" idx="1"/>
          </p:nvPr>
        </p:nvSpPr>
        <p:spPr bwMode="auto">
          <a:xfrm>
            <a:off x="471488" y="7591425"/>
            <a:ext cx="1804987" cy="5619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smtClean="0">
                <a:latin typeface="HelveticaNeueCyr"/>
              </a:rPr>
              <a:t>25 октября 2016</a:t>
            </a:r>
          </a:p>
          <a:p>
            <a:r>
              <a:rPr lang="ru-RU" sz="1200" smtClean="0">
                <a:latin typeface="HelveticaNeueCyr"/>
              </a:rPr>
              <a:t>г. Чита</a:t>
            </a:r>
          </a:p>
        </p:txBody>
      </p:sp>
      <p:sp>
        <p:nvSpPr>
          <p:cNvPr id="6153" name="Содержимое 11"/>
          <p:cNvSpPr>
            <a:spLocks noGrp="1"/>
          </p:cNvSpPr>
          <p:nvPr>
            <p:ph sz="half" idx="2"/>
          </p:nvPr>
        </p:nvSpPr>
        <p:spPr bwMode="auto">
          <a:xfrm>
            <a:off x="2362200" y="4600575"/>
            <a:ext cx="4024313" cy="35321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smtClean="0">
                <a:latin typeface="HelveticaNeueCyr"/>
              </a:rPr>
              <a:t>Лектор - Альберт   Вэнинг, Чехия</a:t>
            </a:r>
          </a:p>
          <a:p>
            <a:r>
              <a:rPr lang="ru-RU" sz="1000" b="0" smtClean="0">
                <a:latin typeface="HelveticaNeueCyr"/>
              </a:rPr>
              <a:t>Руководитель научных и академических проектов компании 3M ESPE в Европе, на Ближнем Востоке и в Северной Африке.</a:t>
            </a:r>
          </a:p>
          <a:p>
            <a:r>
              <a:rPr lang="ru-RU" sz="1000" b="0" smtClean="0">
                <a:latin typeface="HelveticaNeueCyr"/>
              </a:rPr>
              <a:t>Профессор, почетный лектор Бирмингемского университета (Великобритания), приглашенный лектор 45 университетов 20 стран мира.</a:t>
            </a:r>
          </a:p>
          <a:p>
            <a:endParaRPr lang="ru-RU" sz="500" smtClean="0">
              <a:latin typeface="HelveticaNeueCyr"/>
            </a:endParaRPr>
          </a:p>
          <a:p>
            <a:r>
              <a:rPr lang="ru-RU" sz="1200" smtClean="0">
                <a:latin typeface="HelveticaNeueCyr"/>
              </a:rPr>
              <a:t>Лектор – Кузин Андрей Викторович, г. Москва             </a:t>
            </a:r>
          </a:p>
          <a:p>
            <a:r>
              <a:rPr lang="ru-RU" sz="1000" b="0" smtClean="0">
                <a:latin typeface="HelveticaNeueCyr"/>
              </a:rPr>
              <a:t>Кандидат медицинских наук, врач-стоматолог хирург отделения хирургической стоматологии, ФГУ ЦНИИС и ЧЛХ Минздрава РФ, г. Москва</a:t>
            </a:r>
          </a:p>
          <a:p>
            <a:r>
              <a:rPr lang="ru-RU" sz="1000" b="0" smtClean="0">
                <a:latin typeface="HelveticaNeueCyr"/>
              </a:rPr>
              <a:t>Автор свыше 100 научных публикаций в периодических изданиях. </a:t>
            </a:r>
            <a:endParaRPr lang="en-US" sz="1000" b="0" smtClean="0">
              <a:latin typeface="HelveticaNeueCyr"/>
            </a:endParaRPr>
          </a:p>
          <a:p>
            <a:r>
              <a:rPr lang="ru-RU" sz="1000" b="0" smtClean="0">
                <a:latin typeface="HelveticaNeueCyr"/>
              </a:rPr>
              <a:t>Автор двух методических руководств по вопросам обезболивания в стоматологии. </a:t>
            </a:r>
            <a:endParaRPr lang="en-US" sz="1000" b="0" smtClean="0">
              <a:latin typeface="HelveticaNeueCyr"/>
            </a:endParaRPr>
          </a:p>
          <a:p>
            <a:r>
              <a:rPr lang="ru-RU" sz="1000" b="0" smtClean="0">
                <a:latin typeface="HelveticaNeueCyr"/>
              </a:rPr>
              <a:t>Неоднократно проходил усовершенствования по различным разделам хирургической стоматологии, анестезиологии и реаниматологии в РФ и за рубежом. </a:t>
            </a:r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en-US" sz="1200" b="0" smtClean="0">
              <a:latin typeface="HelveticaNeueCyr"/>
            </a:endParaRPr>
          </a:p>
          <a:p>
            <a:endParaRPr lang="ru-RU" sz="1200" b="0" smtClean="0">
              <a:latin typeface="HelveticaNeueCyr"/>
            </a:endParaRPr>
          </a:p>
        </p:txBody>
      </p:sp>
      <p:sp>
        <p:nvSpPr>
          <p:cNvPr id="6154" name="Содержимое 6"/>
          <p:cNvSpPr>
            <a:spLocks noGrp="1"/>
          </p:cNvSpPr>
          <p:nvPr>
            <p:ph sz="half" idx="10"/>
          </p:nvPr>
        </p:nvSpPr>
        <p:spPr bwMode="auto">
          <a:xfrm>
            <a:off x="171450" y="3357563"/>
            <a:ext cx="6553200" cy="10858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HelveticaNeueCyr"/>
              </a:rPr>
              <a:t>Компания 3М совместно с ГБОУ ВПО Читинской ГМА Минздрава России в рамках проекта «Дни 3М в Чите»</a:t>
            </a:r>
          </a:p>
          <a:p>
            <a:r>
              <a:rPr lang="ru-RU" smtClean="0">
                <a:latin typeface="HelveticaNeueCyr"/>
              </a:rPr>
              <a:t>приглашают Вас принять участие в конференции</a:t>
            </a:r>
          </a:p>
          <a:p>
            <a:r>
              <a:rPr lang="ru-RU" smtClean="0">
                <a:solidFill>
                  <a:srgbClr val="0070C0"/>
                </a:solidFill>
                <a:latin typeface="HelveticaNeueCyr"/>
              </a:rPr>
              <a:t>«Актуальные вопросы стоматологии»</a:t>
            </a:r>
            <a:endParaRPr lang="ru-RU" smtClean="0">
              <a:latin typeface="HelveticaNeueCyr"/>
            </a:endParaRPr>
          </a:p>
          <a:p>
            <a:endParaRPr lang="ru-RU" smtClean="0">
              <a:latin typeface="HelveticaNeueCyr"/>
            </a:endParaRPr>
          </a:p>
        </p:txBody>
      </p:sp>
      <p:sp>
        <p:nvSpPr>
          <p:cNvPr id="6155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6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69900" y="4298950"/>
          <a:ext cx="1052513" cy="1357313"/>
        </p:xfrm>
        <a:graphic>
          <a:graphicData uri="http://schemas.openxmlformats.org/presentationml/2006/ole">
            <p:oleObj spid="_x0000_s6151" name="Bitmap Image" r:id="rId4" imgW="1047619" imgH="1343212" progId="PBrush">
              <p:embed/>
            </p:oleObj>
          </a:graphicData>
        </a:graphic>
      </p:graphicFrame>
      <p:pic>
        <p:nvPicPr>
          <p:cNvPr id="6158" name="Рисунок 12" descr="C:\Users\Андрей\Desktop\Кафедра 2014\фотосессия Цниис\DSCF6014-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8" y="5992813"/>
            <a:ext cx="10414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7" descr="http://davaiknam.ru/texts/901/900891/900891_html_m1aea8c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5213" y="8015288"/>
            <a:ext cx="16208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95300" y="647700"/>
            <a:ext cx="5891213" cy="7077075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                               </a:t>
            </a:r>
            <a:r>
              <a:rPr lang="ru-RU" dirty="0" smtClean="0"/>
              <a:t>Программа семинара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Соблюдение </a:t>
            </a:r>
            <a:r>
              <a:rPr lang="ru-RU" dirty="0"/>
              <a:t>алгоритмов местного обезболивания - основа успешного стоматологического </a:t>
            </a:r>
            <a:r>
              <a:rPr lang="ru-RU" dirty="0" smtClean="0"/>
              <a:t>лечения (</a:t>
            </a:r>
            <a:r>
              <a:rPr lang="en-US" dirty="0" smtClean="0"/>
              <a:t>09</a:t>
            </a:r>
            <a:r>
              <a:rPr lang="ru-RU" dirty="0" smtClean="0"/>
              <a:t>:00 </a:t>
            </a:r>
            <a:r>
              <a:rPr lang="ru-RU" dirty="0"/>
              <a:t>– </a:t>
            </a:r>
            <a:r>
              <a:rPr lang="ru-RU" dirty="0" smtClean="0"/>
              <a:t>1</a:t>
            </a:r>
            <a:r>
              <a:rPr lang="en-US" dirty="0" smtClean="0"/>
              <a:t>2</a:t>
            </a:r>
            <a:r>
              <a:rPr lang="ru-RU" dirty="0" smtClean="0"/>
              <a:t>:00</a:t>
            </a:r>
            <a:r>
              <a:rPr lang="ru-RU" dirty="0"/>
              <a:t>, Кузин А.В.)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Общие требования к проведению местного обезболивания в амбулаторной стоматологии. Выбор инъекционного инструментария и анестетика.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Проблемы эффективности местного обезболивания. Обезболивание зубов нижней челюсти. Основные и альтернативные методы.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Мандибулярная анестезия и индивидуальные особенности пациента. Алгоритм проведения.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Какой анестетик лучше? Показания, фармакологические свойства анестетиков амидного ряда. Эффективность артикаина – пределы возможностей. Современные научные данные об эффективности различных методик обезболивания в стоматологии.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Обезболивание в очаге воспаления. Патофизиология воспаления и фармакологическое действие анестетика. Выбор комбинации методик местного обезболивания при обезболивании отдельных групп зубов.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/>
              <a:t>Местные осложнения инъекционного обезболивания. Травма нерва (постинъекционная парестезия), некроз слизистой оболочки полости рта, отлом инъекционной иглы, офтальмологические нарушения.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3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/>
              <a:t>Качество стоматологической помощи в эстетической стоматологии, как результат менеджмента твердых и мягких тканей. (</a:t>
            </a:r>
            <a:r>
              <a:rPr lang="en-US" sz="1300" dirty="0" smtClean="0"/>
              <a:t>13</a:t>
            </a:r>
            <a:r>
              <a:rPr lang="ru-RU" sz="1300" dirty="0" smtClean="0"/>
              <a:t>:00 – 1</a:t>
            </a:r>
            <a:r>
              <a:rPr lang="en-US" sz="1300" dirty="0" smtClean="0"/>
              <a:t>6</a:t>
            </a:r>
            <a:r>
              <a:rPr lang="ru-RU" sz="1300" dirty="0" smtClean="0">
                <a:sym typeface="Wingdings" pitchFamily="2" charset="2"/>
              </a:rPr>
              <a:t>:00</a:t>
            </a:r>
            <a:r>
              <a:rPr lang="ru-RU" sz="1300" dirty="0" smtClean="0"/>
              <a:t>, Альберт Вэнинг)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 smtClean="0"/>
              <a:t>Современные подходы в выборе плана лечения стоматологического пациента: прямая или непрямая реставрация? Основы </a:t>
            </a:r>
            <a:r>
              <a:rPr lang="ru-RU" sz="1300" b="0" dirty="0" err="1" smtClean="0"/>
              <a:t>малоинвазивного</a:t>
            </a:r>
            <a:r>
              <a:rPr lang="ru-RU" sz="1300" b="0" dirty="0" smtClean="0"/>
              <a:t> препарирования.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 smtClean="0"/>
              <a:t>Качественный </a:t>
            </a:r>
            <a:r>
              <a:rPr lang="ru-RU" sz="1300" b="0" dirty="0" err="1" smtClean="0"/>
              <a:t>бондинг</a:t>
            </a:r>
            <a:r>
              <a:rPr lang="ru-RU" sz="1300" b="0" dirty="0" smtClean="0"/>
              <a:t>, как основа композитной реставрации. Требования к современному </a:t>
            </a:r>
            <a:r>
              <a:rPr lang="ru-RU" sz="1300" b="0" dirty="0" err="1" smtClean="0"/>
              <a:t>адгезиву</a:t>
            </a:r>
            <a:r>
              <a:rPr lang="ru-RU" sz="1300" b="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 smtClean="0"/>
              <a:t>Построение реставрации. Какой композитный материал сможет не только обеспечить ее функционирование, но и передать естественную эстетику.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 smtClean="0"/>
              <a:t>Шлифование и полирование. Новые тенденции.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300" b="0" dirty="0" smtClean="0"/>
              <a:t>Силиконовый ключ и другие технические приемы в каждодневной стоматологической практике.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b="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b="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b="0" dirty="0" smtClean="0"/>
          </a:p>
        </p:txBody>
      </p:sp>
      <p:sp>
        <p:nvSpPr>
          <p:cNvPr id="8194" name="Содержимое 2"/>
          <p:cNvSpPr>
            <a:spLocks noGrp="1"/>
          </p:cNvSpPr>
          <p:nvPr>
            <p:ph sz="half" idx="11"/>
          </p:nvPr>
        </p:nvSpPr>
        <p:spPr bwMode="auto">
          <a:xfrm>
            <a:off x="490538" y="7800975"/>
            <a:ext cx="5915025" cy="1581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srgbClr val="31849B"/>
              </a:solidFill>
              <a:latin typeface="HelveticaNeueCyr"/>
              <a:cs typeface="Times New Roman" pitchFamily="18" charset="0"/>
            </a:endParaRPr>
          </a:p>
          <a:p>
            <a:endParaRPr lang="ru-RU" smtClean="0">
              <a:latin typeface="HelveticaNeueCyr"/>
            </a:endParaRPr>
          </a:p>
        </p:txBody>
      </p:sp>
      <p:sp>
        <p:nvSpPr>
          <p:cNvPr id="8195" name="Содержимое 2"/>
          <p:cNvSpPr txBox="1">
            <a:spLocks/>
          </p:cNvSpPr>
          <p:nvPr/>
        </p:nvSpPr>
        <p:spPr bwMode="auto">
          <a:xfrm>
            <a:off x="698500" y="8193088"/>
            <a:ext cx="5915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1200" b="1">
                <a:latin typeface="HelveticaNeueCyr"/>
              </a:rPr>
              <a:t>Длительность семинара: 09:00 – 16:00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1200" b="1">
                <a:latin typeface="HelveticaNeueCyr"/>
              </a:rPr>
              <a:t>Место проведения: г. Чита ул. Горького, 39а, 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</a:pPr>
            <a:r>
              <a:rPr lang="ru-RU" sz="1200" b="1">
                <a:latin typeface="HelveticaNeueCyr"/>
              </a:rPr>
              <a:t>Актовый зал</a:t>
            </a:r>
          </a:p>
        </p:txBody>
      </p:sp>
      <p:pic>
        <p:nvPicPr>
          <p:cNvPr id="8196" name="Picture 7" descr="http://davaiknam.ru/texts/901/900891/900891_html_m1aea8c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5213" y="8015288"/>
            <a:ext cx="162083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322</Words>
  <Application>Microsoft Office PowerPoint</Application>
  <PresentationFormat>A4 Paper (210x297 mm)</PresentationFormat>
  <Paragraphs>39</Paragraphs>
  <Slides>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4" baseType="lpstr">
      <vt:lpstr>Calibri</vt:lpstr>
      <vt:lpstr>Arial</vt:lpstr>
      <vt:lpstr>Calibri Light</vt:lpstr>
      <vt:lpstr>HelveticaNeueCyr</vt:lpstr>
      <vt:lpstr>3M Circular TT Bold</vt:lpstr>
      <vt:lpstr>Wingdings</vt:lpstr>
      <vt:lpstr>Times New Roman</vt:lpstr>
      <vt:lpstr>Тема Office</vt:lpstr>
      <vt:lpstr>Тема Office</vt:lpstr>
      <vt:lpstr>Тема Office</vt:lpstr>
      <vt:lpstr>Тема Office</vt:lpstr>
      <vt:lpstr>Bitmap Image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 Bukhanova</dc:creator>
  <cp:lastModifiedBy>popova.e</cp:lastModifiedBy>
  <cp:revision>43</cp:revision>
  <dcterms:created xsi:type="dcterms:W3CDTF">2015-09-08T07:14:21Z</dcterms:created>
  <dcterms:modified xsi:type="dcterms:W3CDTF">2016-10-05T07:01:26Z</dcterms:modified>
</cp:coreProperties>
</file>